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256" r:id="rId2"/>
    <p:sldId id="403" r:id="rId3"/>
    <p:sldId id="424" r:id="rId4"/>
    <p:sldId id="336" r:id="rId5"/>
    <p:sldId id="409" r:id="rId6"/>
    <p:sldId id="335" r:id="rId7"/>
    <p:sldId id="410" r:id="rId8"/>
    <p:sldId id="405" r:id="rId9"/>
    <p:sldId id="363" r:id="rId10"/>
    <p:sldId id="342" r:id="rId11"/>
    <p:sldId id="391" r:id="rId12"/>
    <p:sldId id="344" r:id="rId13"/>
    <p:sldId id="345" r:id="rId14"/>
    <p:sldId id="392" r:id="rId15"/>
    <p:sldId id="411" r:id="rId16"/>
    <p:sldId id="412" r:id="rId17"/>
    <p:sldId id="413" r:id="rId18"/>
    <p:sldId id="258" r:id="rId19"/>
    <p:sldId id="415" r:id="rId20"/>
    <p:sldId id="417" r:id="rId21"/>
    <p:sldId id="422" r:id="rId22"/>
    <p:sldId id="423" r:id="rId23"/>
    <p:sldId id="425" r:id="rId24"/>
    <p:sldId id="426" r:id="rId25"/>
    <p:sldId id="427" r:id="rId26"/>
    <p:sldId id="428" r:id="rId27"/>
    <p:sldId id="429" r:id="rId28"/>
    <p:sldId id="430" r:id="rId29"/>
    <p:sldId id="431" r:id="rId30"/>
    <p:sldId id="433" r:id="rId31"/>
    <p:sldId id="434" r:id="rId32"/>
    <p:sldId id="435" r:id="rId33"/>
    <p:sldId id="436" r:id="rId34"/>
    <p:sldId id="437" r:id="rId35"/>
    <p:sldId id="438" r:id="rId36"/>
    <p:sldId id="439" r:id="rId37"/>
    <p:sldId id="440" r:id="rId38"/>
    <p:sldId id="441" r:id="rId39"/>
    <p:sldId id="442" r:id="rId40"/>
    <p:sldId id="4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p:restoredTop sz="66303"/>
  </p:normalViewPr>
  <p:slideViewPr>
    <p:cSldViewPr snapToGrid="0" snapToObjects="1">
      <p:cViewPr>
        <p:scale>
          <a:sx n="105" d="100"/>
          <a:sy n="105" d="100"/>
        </p:scale>
        <p:origin x="464" y="-72"/>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r>
              <a:rPr lang="en-US" u="sng" dirty="0"/>
              <a:t>Question</a:t>
            </a:r>
            <a:r>
              <a:rPr lang="en-US" dirty="0"/>
              <a:t>: do you think that the “orders” data frame is tidy? Why or why not?</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data</a:t>
            </a:r>
            <a:r>
              <a:rPr lang="en-US" baseline="0" dirty="0"/>
              <a:t> can be displayed, and to tell </a:t>
            </a:r>
            <a:r>
              <a:rPr lang="en-US" baseline="0" dirty="0" err="1"/>
              <a:t>ggplot</a:t>
            </a:r>
            <a:r>
              <a:rPr lang="en-US" baseline="0" dirty="0"/>
              <a:t> what type of graph you want you pick a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what the variables of your data frame represented as graphical markings on your plot.</a:t>
            </a:r>
          </a:p>
          <a:p>
            <a:endParaRPr lang="en-US" dirty="0"/>
          </a:p>
          <a:p>
            <a:r>
              <a:rPr lang="en-US" dirty="0"/>
              <a:t>For example, consider this data frame with 3 columns a, b, c, and this x/y graph.</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Next, all graphical elements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and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And that’s true even in a black-and-white graph.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interact with aesthetics.</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are you’re not really </a:t>
            </a:r>
            <a:r>
              <a:rPr lang="en-US" b="1" dirty="0"/>
              <a:t>mapping</a:t>
            </a:r>
            <a:r>
              <a:rPr lang="en-US" b="0" dirty="0"/>
              <a:t> the color aesthetic to a variable here. Instead, you’re </a:t>
            </a:r>
            <a:r>
              <a:rPr lang="en-US" b="1" dirty="0"/>
              <a:t>setting</a:t>
            </a:r>
            <a:r>
              <a:rPr lang="en-US" b="0" dirty="0"/>
              <a:t> it to a constant value.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the main generators of knowledge and understanding in data analysis: visualization and modeling.</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Your Turn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 – everything that’s in parentheses is passed as an argument to the </a:t>
            </a:r>
            <a:r>
              <a:rPr lang="en-US" b="0" dirty="0" err="1"/>
              <a:t>aes</a:t>
            </a:r>
            <a:r>
              <a:rPr lang="en-US" b="0" dirty="0"/>
              <a:t> function.</a:t>
            </a:r>
          </a:p>
          <a:p>
            <a:endParaRPr lang="en-US" b="0" dirty="0"/>
          </a:p>
          <a:p>
            <a:r>
              <a:rPr lang="en-US" b="0" dirty="0"/>
              <a:t>So the rule is: if an aesthetic is defined </a:t>
            </a:r>
            <a:r>
              <a:rPr lang="en-US" b="1" dirty="0"/>
              <a:t>inside of the </a:t>
            </a:r>
            <a:r>
              <a:rPr lang="en-US" b="1" dirty="0" err="1"/>
              <a:t>aes</a:t>
            </a:r>
            <a:r>
              <a:rPr lang="en-US" b="0" dirty="0"/>
              <a:t> function – </a:t>
            </a:r>
            <a:r>
              <a:rPr lang="en-US" b="1" dirty="0"/>
              <a:t>map </a:t>
            </a:r>
            <a:r>
              <a:rPr lang="en-US" b="0" dirty="0"/>
              <a:t>it 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Define an aesthetic inside </a:t>
            </a:r>
            <a:r>
              <a:rPr lang="en-US" dirty="0" err="1"/>
              <a:t>aes</a:t>
            </a:r>
            <a:r>
              <a:rPr lang="en-US" dirty="0"/>
              <a:t>() -&gt; map the aesthetic to a variable of the data frame</a:t>
            </a:r>
          </a:p>
          <a:p>
            <a:r>
              <a:rPr lang="en-US" dirty="0"/>
              <a:t>Define an aesthetic outside </a:t>
            </a:r>
            <a:r>
              <a:rPr lang="en-US" dirty="0" err="1"/>
              <a:t>aes</a:t>
            </a:r>
            <a:r>
              <a:rPr lang="en-US" dirty="0"/>
              <a:t>() -&gt; set the aesthetic to a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have gotten the idea that they are the reason why it’s so easy to switch out one graph for another in </a:t>
            </a:r>
            <a:r>
              <a:rPr lang="en-US" dirty="0" err="1"/>
              <a:t>ggplot</a:t>
            </a:r>
            <a:r>
              <a:rPr lang="en-US" dirty="0"/>
              <a:t>.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the data is shown as a scatterplot on the left, and as a hex bin plot on the right.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1) a scatterplot defined by </a:t>
            </a:r>
            <a:r>
              <a:rPr lang="en-US" dirty="0" err="1"/>
              <a:t>geom_point</a:t>
            </a:r>
            <a:r>
              <a:rPr lang="en-US" dirty="0"/>
              <a:t>, and 2)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in each case, which seems very wordy. Wouldn’t it be nice if you could write them once so they apply to every layer?</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Add bubbles for each feature, referring back to global vs local, mapping vs setting</a:t>
            </a:r>
          </a:p>
          <a:p>
            <a:endParaRPr lang="en-US" i="1" dirty="0"/>
          </a:p>
          <a:p>
            <a:pPr marL="171450" indent="-171450">
              <a:buFontTx/>
              <a:buChar char="-"/>
            </a:pPr>
            <a:r>
              <a:rPr lang="en-US" i="0" dirty="0"/>
              <a:t>2 </a:t>
            </a:r>
            <a:r>
              <a:rPr lang="en-US" i="0" dirty="0" err="1"/>
              <a:t>geoms</a:t>
            </a:r>
            <a:r>
              <a:rPr lang="en-US" i="0" dirty="0"/>
              <a:t>, both with the same data</a:t>
            </a:r>
          </a:p>
          <a:p>
            <a:pPr marL="171450" indent="-171450">
              <a:buFontTx/>
              <a:buChar char="-"/>
            </a:pPr>
            <a:r>
              <a:rPr lang="en-US" i="0" dirty="0"/>
              <a:t>Same x and y mappings, so can make this global</a:t>
            </a:r>
          </a:p>
          <a:p>
            <a:pPr marL="171450" indent="-171450">
              <a:buFontTx/>
              <a:buChar char="-"/>
            </a:pPr>
            <a:r>
              <a:rPr lang="en-US" i="0" dirty="0"/>
              <a:t>Color aesthetic should be set locally because it’s mapped to </a:t>
            </a:r>
            <a:r>
              <a:rPr lang="en-US" i="0" dirty="0" err="1"/>
              <a:t>order_class_c_descr</a:t>
            </a:r>
            <a:r>
              <a:rPr lang="en-US" i="0" dirty="0"/>
              <a:t> in the scatterplot, and it’s set to “black” in the smoothened lines</a:t>
            </a:r>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click export, and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customized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very handy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 another </a:t>
            </a:r>
            <a:r>
              <a:rPr lang="en-US" dirty="0" err="1"/>
              <a:t>geom</a:t>
            </a:r>
            <a:r>
              <a:rPr lang="en-US" dirty="0"/>
              <a:t> layer – by writing a plus sign followed by the theme function, scale function, facet function, or similar.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36788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but this simple visualization reveals so much more than that. </a:t>
            </a:r>
          </a:p>
          <a:p>
            <a:endParaRPr lang="en-US" i="0" baseline="0" dirty="0"/>
          </a:p>
          <a:p>
            <a:r>
              <a:rPr lang="en-US" i="0" baseline="0" dirty="0"/>
              <a:t>We see 13 equally sized clusters of data – what might each cluster represent?</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 (read)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a:t>
            </a:r>
            <a:r>
              <a:rPr lang="en-US" i="0" dirty="0" err="1"/>
              <a:t>ggplot</a:t>
            </a:r>
            <a:r>
              <a:rPr lang="en-US" i="0" dirty="0"/>
              <a:t> package for creating graphics. </a:t>
            </a:r>
            <a:r>
              <a:rPr lang="en-US" i="0" dirty="0" err="1"/>
              <a:t>ggplot</a:t>
            </a:r>
            <a:r>
              <a:rPr lang="en-US" i="0" dirty="0"/>
              <a:t>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function</a:t>
            </a:r>
            <a:r>
              <a:rPr lang="en-US" sz="1200" b="0" i="0" kern="1200" dirty="0">
                <a:solidFill>
                  <a:schemeClr val="tx1"/>
                </a:solidFill>
                <a:effectLst/>
                <a:latin typeface="+mn-lt"/>
                <a:ea typeface="+mn-ea"/>
                <a:cs typeface="+mn-cs"/>
              </a:rPr>
              <a:t> that specifies the </a:t>
            </a:r>
            <a:r>
              <a:rPr lang="en-US" sz="1200" b="0" i="0" kern="1200" baseline="0" dirty="0">
                <a:solidFill>
                  <a:schemeClr val="tx1"/>
                </a:solidFill>
                <a:effectLst/>
                <a:latin typeface="+mn-lt"/>
                <a:ea typeface="+mn-ea"/>
                <a:cs typeface="+mn-cs"/>
              </a:rPr>
              <a:t>type of graph,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any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4</a:t>
            </a:r>
          </a:p>
          <a:p>
            <a:r>
              <a:rPr lang="en-US" sz="2800" b="1" dirty="0"/>
              <a:t>Visualize Data</a:t>
            </a:r>
            <a:endParaRPr lang="en-US" sz="2000" b="1" dirty="0"/>
          </a:p>
          <a:p>
            <a:r>
              <a:rPr lang="en-US" sz="2400" dirty="0"/>
              <a:t>May 6, 2019</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4520191"/>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as device to generate knowledge about data</a:t>
            </a:r>
          </a:p>
          <a:p>
            <a:pPr marL="514350" indent="-514350">
              <a:buAutoNum type="arabicPeriod"/>
            </a:pPr>
            <a:r>
              <a:rPr lang="en-US" sz="2800" dirty="0"/>
              <a:t>Learn how to use ggplot2 to create visualizations from data frames</a:t>
            </a:r>
          </a:p>
          <a:p>
            <a:pPr marL="514350" indent="-514350">
              <a:buAutoNum type="arabicPeriod"/>
            </a:pPr>
            <a:endParaRPr lang="en-US" sz="2800" dirty="0"/>
          </a:p>
          <a:p>
            <a:r>
              <a:rPr lang="en-US" sz="3600" dirty="0"/>
              <a:t>Objectives</a:t>
            </a:r>
          </a:p>
          <a:p>
            <a:pPr marL="514350" indent="-514350">
              <a:buAutoNum type="arabicPeriod"/>
            </a:pPr>
            <a:r>
              <a:rPr lang="en-US" sz="2800" dirty="0"/>
              <a:t>Explain the template to create any graph with ggplot2</a:t>
            </a:r>
          </a:p>
          <a:p>
            <a:pPr marL="514350" indent="-514350">
              <a:buAutoNum type="arabicPeriod"/>
            </a:pPr>
            <a:r>
              <a:rPr lang="en-US" sz="2800" dirty="0"/>
              <a:t>Explain how aesthetic mappings relate variables to graphic markings on a plot</a:t>
            </a:r>
          </a:p>
          <a:p>
            <a:pPr marL="514350" indent="-514350">
              <a:buAutoNum type="arabicPeriod"/>
            </a:pPr>
            <a:r>
              <a:rPr lang="en-US" sz="2800" dirty="0"/>
              <a:t>Distinguish between setting and mapping aesthetics</a:t>
            </a:r>
          </a:p>
          <a:p>
            <a:pPr marL="514350" indent="-514350">
              <a:buAutoNum type="arabicPeriod"/>
            </a:pPr>
            <a:r>
              <a:rPr lang="en-US" sz="2800" dirty="0"/>
              <a:t>Explain how to use a </a:t>
            </a:r>
            <a:r>
              <a:rPr lang="en-US" sz="2800" dirty="0" err="1"/>
              <a:t>geom</a:t>
            </a:r>
            <a:r>
              <a:rPr lang="en-US" sz="2800" dirty="0"/>
              <a:t> function to add a layer to a graph</a:t>
            </a:r>
          </a:p>
          <a:p>
            <a:pPr marL="514350" indent="-514350">
              <a:buAutoNum type="arabicPeriod"/>
            </a:pPr>
            <a:r>
              <a:rPr lang="en-US" sz="2800" dirty="0"/>
              <a:t>Distinguish between global and local ggplot2 settings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92500"/>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as device to generate knowledge about data</a:t>
            </a:r>
          </a:p>
          <a:p>
            <a:pPr marL="514350" indent="-514350">
              <a:buAutoNum type="arabicPeriod"/>
            </a:pPr>
            <a:r>
              <a:rPr lang="en-US" sz="2800" dirty="0"/>
              <a:t>Learn how to use ggplot2 to create visualizations from data frames</a:t>
            </a:r>
          </a:p>
          <a:p>
            <a:pPr marL="514350" indent="-514350">
              <a:buAutoNum type="arabicPeriod"/>
            </a:pPr>
            <a:endParaRPr lang="en-US" sz="2800" dirty="0"/>
          </a:p>
          <a:p>
            <a:r>
              <a:rPr lang="en-US" sz="3600" dirty="0"/>
              <a:t>Objectives</a:t>
            </a:r>
          </a:p>
          <a:p>
            <a:pPr marL="514350" indent="-514350">
              <a:buAutoNum type="arabicPeriod"/>
            </a:pPr>
            <a:r>
              <a:rPr lang="en-US" sz="2800" dirty="0"/>
              <a:t>Explain the template to create any graph with ggplot2</a:t>
            </a:r>
          </a:p>
          <a:p>
            <a:pPr marL="514350" indent="-514350">
              <a:buAutoNum type="arabicPeriod"/>
            </a:pPr>
            <a:r>
              <a:rPr lang="en-US" sz="2800" dirty="0"/>
              <a:t>Explain how aesthetic mappings relate variables to graphic markings on a plot</a:t>
            </a:r>
          </a:p>
          <a:p>
            <a:pPr marL="514350" indent="-514350">
              <a:buAutoNum type="arabicPeriod"/>
            </a:pPr>
            <a:r>
              <a:rPr lang="en-US" sz="2800" dirty="0"/>
              <a:t>Distinguish between setting and mapping aesthetics</a:t>
            </a:r>
          </a:p>
          <a:p>
            <a:pPr marL="514350" indent="-514350">
              <a:buAutoNum type="arabicPeriod"/>
            </a:pPr>
            <a:r>
              <a:rPr lang="en-US" sz="2800" dirty="0"/>
              <a:t>Explain how to use a </a:t>
            </a:r>
            <a:r>
              <a:rPr lang="en-US" sz="2800" dirty="0" err="1"/>
              <a:t>geom</a:t>
            </a:r>
            <a:r>
              <a:rPr lang="en-US" sz="2800" dirty="0"/>
              <a:t> function to add a layer to a graph</a:t>
            </a:r>
          </a:p>
          <a:p>
            <a:pPr marL="514350" indent="-514350">
              <a:buAutoNum type="arabicPeriod"/>
            </a:pPr>
            <a:r>
              <a:rPr lang="en-US" sz="2800" dirty="0"/>
              <a:t>Distinguish between global and local ggplot2 settings</a:t>
            </a:r>
          </a:p>
        </p:txBody>
      </p:sp>
    </p:spTree>
    <p:extLst>
      <p:ext uri="{BB962C8B-B14F-4D97-AF65-F5344CB8AC3E}">
        <p14:creationId xmlns:p14="http://schemas.microsoft.com/office/powerpoint/2010/main" val="357948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8712</TotalTime>
  <Words>3202</Words>
  <Application>Microsoft Macintosh PowerPoint</Application>
  <PresentationFormat>Widescreen</PresentationFormat>
  <Paragraphs>321</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Menlo</vt:lpstr>
      <vt:lpstr>Monaco</vt:lpstr>
      <vt:lpstr>Tw Cen MT</vt:lpstr>
      <vt:lpstr>Tw Cen MT Condensed</vt:lpstr>
      <vt:lpstr>Wingdings 3</vt:lpstr>
      <vt:lpstr>Integral</vt:lpstr>
      <vt:lpstr>Introduction to R Workshop</vt:lpstr>
      <vt:lpstr>PowerPoint Presentation</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381</cp:revision>
  <cp:lastPrinted>2019-05-03T17:31:12Z</cp:lastPrinted>
  <dcterms:created xsi:type="dcterms:W3CDTF">2018-02-26T19:02:44Z</dcterms:created>
  <dcterms:modified xsi:type="dcterms:W3CDTF">2019-05-05T21:41:26Z</dcterms:modified>
</cp:coreProperties>
</file>